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5" r:id="rId2"/>
    <p:sldId id="266" r:id="rId3"/>
    <p:sldId id="267" r:id="rId4"/>
    <p:sldId id="268" r:id="rId5"/>
    <p:sldId id="259" r:id="rId6"/>
    <p:sldId id="260" r:id="rId7"/>
    <p:sldId id="261" r:id="rId8"/>
    <p:sldId id="258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F102-0F20-422E-A2E9-689852118287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AE1F-1616-4696-A624-076CA5A174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8B1D-00A8-4E95-B64B-08CEE9CA6C0B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B642-568D-4273-936C-E9D1504753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B600-39B9-423F-AE3F-83ACE8880A6A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3946-B48C-448F-A972-79690101B2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F41F-38BC-492B-BD0B-1BC266D3CB2D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B3D0-1A48-4558-9843-8A2FF4D64C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8694-C0CD-4575-B782-7100EE0174BB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66B5-9978-4AC9-8BCB-4AA93EAF7E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98B9-9B43-408D-BE54-96C4F09484C4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D09E-A607-4BDA-BCEE-0CD4BE21AF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71F29-273A-4B3C-A864-FAFC685874A7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6AF0-C691-4E2E-A611-95C8850B61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9615-DA95-4015-82ED-9577CEE96345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BB65-858E-4B15-AECA-09CF3233A0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F516-8C02-4F36-BCAE-07A49243CAC8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D3DF-7E68-4D52-8712-212F601996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0AC3-9011-43CA-AFA9-305CA283FE9B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3A11-2590-4567-804B-17D7274324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1E83-68BD-421A-BB57-3AE10523ED4A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6568E-F511-4768-832A-3D254B9AE4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C77B52-4BEE-4974-AFF6-9EEB78C9D7DE}" type="datetimeFigureOut">
              <a:rPr lang="de-DE"/>
              <a:pPr>
                <a:defRPr/>
              </a:pPr>
              <a:t>03.11.2011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F88ED2-6701-44E3-9E35-6388564B98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30" r:id="rId9"/>
    <p:sldLayoutId id="2147483821" r:id="rId10"/>
    <p:sldLayoutId id="21474838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7F8FA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7F8FA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4A66A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Gesundheitsschutz 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/>
              <a:t>der Aus- und </a:t>
            </a:r>
            <a:r>
              <a:rPr lang="de-DE" dirty="0" smtClean="0"/>
              <a:t>Weiterbildung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19250" y="4868863"/>
            <a:ext cx="7067550" cy="1455737"/>
          </a:xfrm>
        </p:spPr>
        <p:txBody>
          <a:bodyPr>
            <a:normAutofit/>
          </a:bodyPr>
          <a:lstStyle/>
          <a:p>
            <a:pPr algn="r"/>
            <a:r>
              <a:rPr lang="de-DE" smtClean="0">
                <a:latin typeface="Calibri" pitchFamily="34" charset="0"/>
              </a:rPr>
              <a:t>Nicholas Hübner, Freie Universität Berlin</a:t>
            </a:r>
          </a:p>
          <a:p>
            <a:pPr algn="r"/>
            <a:r>
              <a:rPr lang="de-DE" smtClean="0">
                <a:latin typeface="Calibri" pitchFamily="34" charset="0"/>
              </a:rPr>
              <a:t>Michael Gümbel, Sujet Organisationsberatung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Akzeptanzherstellung im Betrieb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700213"/>
            <a:ext cx="8229600" cy="45259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Überzeugungsarbeit durch: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sz="2400" b="1" dirty="0" smtClean="0">
              <a:solidFill>
                <a:schemeClr val="accent1"/>
              </a:solidFill>
              <a:latin typeface="+mj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</a:rPr>
              <a:t>Ansatzpunkte nutzen (Unfälle, Klima etc.)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</a:rPr>
              <a:t>Gefährdungsbeurteilung ist rechtlich vorgeschrieben!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</a:rPr>
              <a:t>Finanzierung kann - zumindest teilweise - über externe Unterstützung erfolgen (Kranken- &amp; Unfallkasse, Berufsgenossenschaft)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</a:rPr>
              <a:t>Maßnahmen der Gesundheitsförderung und des Gesundheitsmanagements zahlen sich mittelfristig aus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  <a:sym typeface="Wingdings" pitchFamily="2" charset="2"/>
              </a:rPr>
              <a:t>	 höhere MA Zufriedenheit, erhöhte Identifikation, geringere Krankenstände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200" b="1" dirty="0" smtClean="0">
                <a:solidFill>
                  <a:schemeClr val="accent1"/>
                </a:solidFill>
                <a:latin typeface="+mj-lt"/>
                <a:sym typeface="Wingdings" pitchFamily="2" charset="2"/>
              </a:rPr>
              <a:t>	 ggf. auf Studien verweisen (z.B. IGA Report) </a:t>
            </a:r>
            <a:endParaRPr lang="de-DE" sz="2200" b="1" dirty="0" smtClean="0">
              <a:solidFill>
                <a:schemeClr val="accent1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de-DE" sz="2400" b="1" dirty="0" smtClean="0">
              <a:solidFill>
                <a:schemeClr val="accent1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de-DE" sz="2400" b="1" dirty="0" smtClean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7525" y="333375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erreiche ich eine bessere Beteiligung durch die Beschäftigten?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de-DE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9063" y="2060575"/>
            <a:ext cx="9024937" cy="386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durch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Information und Qualifikation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Unterweisungen im Dialog zum Thema psychische Belastungen am Arbeitsplatz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Belegschaftsversammlung zum Thema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Sprechstunden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Verbesserungsvorschläge aufnehmen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Beschwerderecht nutzen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Gemeinsame Arbeitsplatzbegehungen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Plakataktionen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2000" b="1" dirty="0">
                <a:solidFill>
                  <a:schemeClr val="accent1"/>
                </a:solidFill>
                <a:latin typeface="+mj-lt"/>
                <a:cs typeface="+mn-cs"/>
              </a:rPr>
              <a:t>Initiierung von Befragungen 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76250"/>
            <a:ext cx="8229600" cy="1143000"/>
          </a:xfrm>
        </p:spPr>
        <p:txBody>
          <a:bodyPr lIns="91440" rIns="91440" bIns="45720" anchor="ctr"/>
          <a:lstStyle/>
          <a:p>
            <a:r>
              <a:rPr lang="de-DE" sz="4200" smtClean="0"/>
              <a:t>Mitbestimmungsrechte des Betriebsrats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000" smtClean="0"/>
              <a:t>§ 87(1) BetrVG: Der Betriebsrat hat, soweit eine gesetzliche oder tarifliche Regelung nicht besteht, in folgenden Angelegenheiten mitzubestimmen: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7. Regelungen über die Verhütung von Arbeitsunfällen und Berufskrankheiten sowie über den Gesundheitsschutz im Rahmen der gesetzlichen Vorschriften oder der Unfallverhütungsvorschriften;</a:t>
            </a:r>
          </a:p>
          <a:p>
            <a:pPr>
              <a:lnSpc>
                <a:spcPct val="90000"/>
              </a:lnSpc>
            </a:pPr>
            <a:r>
              <a:rPr lang="de-DE" sz="2000" smtClean="0"/>
              <a:t>§ 87(2) BetrVG: Kommt eine Einigung über eine Angelegenheit nach Absatz 1 nicht zustande, so entscheidet die Einigungsstelle. Der Spruch der Einigungsstelle ersetzt die Einigung zwischen Arbeitgeber und Betriebsrat.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20713"/>
            <a:ext cx="8229600" cy="1143000"/>
          </a:xfrm>
        </p:spPr>
        <p:txBody>
          <a:bodyPr lIns="91440" rIns="91440" bIns="45720" anchor="ctr"/>
          <a:lstStyle/>
          <a:p>
            <a:r>
              <a:rPr lang="de-DE" sz="4600" smtClean="0"/>
              <a:t>Mitbestimmungsrechte des BR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de-DE" sz="2200" smtClean="0"/>
              <a:t>Das heißt, der Betriebsrat hat das Recht, </a:t>
            </a:r>
            <a:r>
              <a:rPr lang="de-DE" sz="2200" b="1" i="1" smtClean="0"/>
              <a:t>von sich aus </a:t>
            </a:r>
            <a:r>
              <a:rPr lang="de-DE" sz="2200" smtClean="0"/>
              <a:t>tätig zu werden und kann den Arbeitgeber zu Verhandlungen über alle Regelungen des ArbSchG auffordern, vor allem zur Durchführung der Gefährdungsbeurteilungen und zu den Maßnahmen, die aus den Beurteilungen folgen.</a:t>
            </a:r>
          </a:p>
          <a:p>
            <a:pPr>
              <a:buFont typeface="Wingdings 2" pitchFamily="18" charset="2"/>
              <a:buNone/>
            </a:pPr>
            <a:r>
              <a:rPr lang="de-DE" sz="2200" smtClean="0"/>
              <a:t>Letzte Urteile des Bundesarbeitsgerichts hierzu:</a:t>
            </a:r>
          </a:p>
          <a:p>
            <a:r>
              <a:rPr lang="de-DE" sz="2200" smtClean="0"/>
              <a:t>15.1.2002</a:t>
            </a:r>
          </a:p>
          <a:p>
            <a:r>
              <a:rPr lang="de-DE" sz="2200" smtClean="0"/>
              <a:t>8.6.2004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600" smtClean="0"/>
              <a:t>Grundsätze des Arbeitsschutzgesetzes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000" smtClean="0"/>
              <a:t>§ 3 – Grundpflichten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Verpflichtung zu Maßnahmen,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Wirksamkeitsüberprüfung, 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ständige Verbesserung, 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geeignete Organisation</a:t>
            </a:r>
          </a:p>
          <a:p>
            <a:pPr>
              <a:lnSpc>
                <a:spcPct val="90000"/>
              </a:lnSpc>
            </a:pPr>
            <a:r>
              <a:rPr lang="de-DE" sz="2000" smtClean="0"/>
              <a:t>§ 4 – Grundsätze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Gefährdungsvermeidung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Stand von Technik, Arbeitsmedizin, gesicherte arbeitswissenschaftliche Erkenntnisse berücksichtigen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Sinnvolle Verknüpfung von Technik, Arbeitsorganisation usw.</a:t>
            </a:r>
          </a:p>
          <a:p>
            <a:pPr>
              <a:lnSpc>
                <a:spcPct val="90000"/>
              </a:lnSpc>
            </a:pPr>
            <a:r>
              <a:rPr lang="de-DE" sz="2000" smtClean="0"/>
              <a:t>§ 5+6 Gefährdungsbeurteilung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Regelmäßige Ermittlung, welche Maßnahmen erforderlich sind</a:t>
            </a:r>
          </a:p>
          <a:p>
            <a:pPr lvl="1">
              <a:lnSpc>
                <a:spcPct val="90000"/>
              </a:lnSpc>
            </a:pPr>
            <a:r>
              <a:rPr lang="de-DE" sz="1800" smtClean="0"/>
              <a:t>Dokumentation von Ergebnis, Maßnahmen und Überprüfung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0" y="1844675"/>
            <a:ext cx="8229600" cy="45259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i="1" dirty="0" err="1" smtClean="0">
                <a:solidFill>
                  <a:schemeClr val="tx2"/>
                </a:solidFill>
                <a:latin typeface="+mj-lt"/>
              </a:rPr>
              <a:t>Salutogenese</a:t>
            </a:r>
            <a:r>
              <a:rPr lang="de-DE" sz="2400" b="1" i="1" dirty="0" smtClean="0">
                <a:solidFill>
                  <a:schemeClr val="tx2"/>
                </a:solidFill>
                <a:latin typeface="+mj-lt"/>
              </a:rPr>
              <a:t> = „Gesundheitsentwicklung</a:t>
            </a: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“ abgeleitet von lat. </a:t>
            </a:r>
            <a:r>
              <a:rPr lang="de-DE" sz="2400" b="1" i="1" dirty="0" err="1" smtClean="0">
                <a:solidFill>
                  <a:schemeClr val="tx2"/>
                </a:solidFill>
                <a:latin typeface="+mj-lt"/>
              </a:rPr>
              <a:t>salus</a:t>
            </a: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 für Gesundheit, Wohlbefinden und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de-DE" sz="2400" b="1" dirty="0" err="1" smtClean="0">
                <a:solidFill>
                  <a:schemeClr val="tx2"/>
                </a:solidFill>
                <a:latin typeface="+mj-lt"/>
              </a:rPr>
              <a:t>griech</a:t>
            </a: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. </a:t>
            </a:r>
            <a:r>
              <a:rPr lang="de-DE" sz="2400" b="1" i="1" dirty="0" err="1" smtClean="0">
                <a:solidFill>
                  <a:schemeClr val="tx2"/>
                </a:solidFill>
                <a:latin typeface="+mj-lt"/>
              </a:rPr>
              <a:t>genesis</a:t>
            </a: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 ‚Geburt‘, ‚Ursprung‘ ‚ ‚Entstehung‘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sz="2400" b="1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Prinzip: Gesundheitsgefährdungen reduzieren -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	gesundheitsfördernde Ressourcen stärken!</a:t>
            </a:r>
            <a:endParaRPr lang="de-DE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188913"/>
            <a:ext cx="7158038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Betriebliche Gesundheit aus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wissenschaftlicher Sicht: „</a:t>
            </a:r>
            <a:r>
              <a:rPr lang="de-DE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Salutogenese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“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nach Aaron </a:t>
            </a:r>
            <a:r>
              <a:rPr lang="de-DE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Antonovsky</a:t>
            </a:r>
            <a:endParaRPr lang="de-DE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 l="11133" t="23438" r="9961" b="13574"/>
          <a:stretch>
            <a:fillRect/>
          </a:stretch>
        </p:blipFill>
        <p:spPr bwMode="auto">
          <a:xfrm>
            <a:off x="0" y="1052513"/>
            <a:ext cx="917257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190500" y="260350"/>
            <a:ext cx="89931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Betriebliche Gesundheit aus </a:t>
            </a:r>
            <a:r>
              <a:rPr lang="de-DE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salutogenetischer</a:t>
            </a:r>
            <a:r>
              <a:rPr lang="de-DE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Sicht</a:t>
            </a:r>
          </a:p>
        </p:txBody>
      </p:sp>
      <p:sp>
        <p:nvSpPr>
          <p:cNvPr id="15363" name="Rechteck 4"/>
          <p:cNvSpPr>
            <a:spLocks noChangeArrowheads="1"/>
          </p:cNvSpPr>
          <p:nvPr/>
        </p:nvSpPr>
        <p:spPr bwMode="auto">
          <a:xfrm>
            <a:off x="142875" y="6550025"/>
            <a:ext cx="707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>
                <a:solidFill>
                  <a:schemeClr val="accent1"/>
                </a:solidFill>
                <a:latin typeface="Constantia" pitchFamily="18" charset="0"/>
              </a:rPr>
              <a:t>Quelle: BGF – Gesellschaft für Betriebliche Gesundheitsförderung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4401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Grundsätzliches Vorgehen zum betrieblichen Umgang mit Gesundheitspotentialen und -gefährdungen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65234" t="11972" r="6641" b="63782"/>
          <a:stretch>
            <a:fillRect/>
          </a:stretch>
        </p:blipFill>
        <p:spPr bwMode="auto">
          <a:xfrm>
            <a:off x="4857750" y="2857500"/>
            <a:ext cx="4143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feld 4"/>
          <p:cNvSpPr txBox="1">
            <a:spLocks noChangeArrowheads="1"/>
          </p:cNvSpPr>
          <p:nvPr/>
        </p:nvSpPr>
        <p:spPr bwMode="auto">
          <a:xfrm>
            <a:off x="214313" y="2286000"/>
            <a:ext cx="5000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Ermitteln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= Erfassung des Ist-Zustands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chemeClr val="accent1"/>
              </a:solidFill>
              <a:latin typeface="+mj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Beurteilen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= Vergleich von Ist mit Soll Zustand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chemeClr val="accent1"/>
              </a:solidFill>
              <a:latin typeface="+mj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Festlegen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= Maßnahmen zur Gestaltung festlegen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chemeClr val="accent1"/>
              </a:solidFill>
              <a:latin typeface="+mj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Durchführen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chemeClr val="accent1"/>
              </a:solidFill>
              <a:latin typeface="+mj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Überprüfen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accent1"/>
                </a:solidFill>
                <a:latin typeface="+mj-lt"/>
                <a:cs typeface="+mn-cs"/>
              </a:rPr>
              <a:t>= inwieweit wurde der gewünschte Effekt hergestellt?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0" y="2071678"/>
            <a:ext cx="8929688" cy="18573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Betriebliches Gesundheitsmanagement (BGM) als umfassender Ansatz zur Verbesserung der Arbeitsbedingungen und –</a:t>
            </a:r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verhältnisse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Organisation</a:t>
            </a: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Instrumente und Elemente des BGM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2133600"/>
            <a:ext cx="7408863" cy="34496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z.B.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Gesundheitszirkel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Mitarbeiterbefragungen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Bildung von Fokusgruppen, in denen sich MA gezielt mit einer Belastung und Lösungsmöglichkeiten beschäftigen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Arbeitsplatzbegehungen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Kurse zur Gesundheitsförderung (Stressbewältigung, Bewegung, Ernährung, Suchtprävention)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Betriebliches Eingliederungsmanagement (BEM)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+mj-lt"/>
              </a:rPr>
              <a:t>Gefährdungsbeurteilungen</a:t>
            </a:r>
            <a:endParaRPr lang="de-DE" sz="24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432</Words>
  <Application>Microsoft Office PowerPoint</Application>
  <PresentationFormat>Bildschirmpräsentation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Hyperion</vt:lpstr>
      <vt:lpstr>       Gesundheitsschutz  in der Aus- und Weiterbildung</vt:lpstr>
      <vt:lpstr>Mitbestimmungsrechte des Betriebsrats</vt:lpstr>
      <vt:lpstr>Mitbestimmungsrechte des BR</vt:lpstr>
      <vt:lpstr>Grundsätze des Arbeitsschutzgesetzes</vt:lpstr>
      <vt:lpstr>PowerPoint-Präsentation</vt:lpstr>
      <vt:lpstr>PowerPoint-Präsentation</vt:lpstr>
      <vt:lpstr>Grundsätzliches Vorgehen zum betrieblichen Umgang mit Gesundheitspotentialen und -gefährdungen</vt:lpstr>
      <vt:lpstr>Betriebliches Gesundheitsmanagement (BGM) als umfassender Ansatz zur Verbesserung der Arbeitsbedingungen und –verhältnisse in der Organisation</vt:lpstr>
      <vt:lpstr>Instrumente und Elemente des BGM</vt:lpstr>
      <vt:lpstr>Akzeptanzherstellung im Betrieb </vt:lpstr>
      <vt:lpstr>Wie erreiche ich eine bessere Beteiligung durch die Beschäftigten?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Nicholas Hübner</dc:creator>
  <cp:lastModifiedBy>Nicholas Hübner</cp:lastModifiedBy>
  <cp:revision>8</cp:revision>
  <dcterms:created xsi:type="dcterms:W3CDTF">2011-11-01T09:32:41Z</dcterms:created>
  <dcterms:modified xsi:type="dcterms:W3CDTF">2011-11-03T14:44:38Z</dcterms:modified>
</cp:coreProperties>
</file>